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handoutMasterIdLst>
    <p:handoutMasterId r:id="rId23"/>
  </p:handoutMasterIdLst>
  <p:sldIdLst>
    <p:sldId id="256" r:id="rId2"/>
    <p:sldId id="289" r:id="rId3"/>
    <p:sldId id="298" r:id="rId4"/>
    <p:sldId id="299" r:id="rId5"/>
    <p:sldId id="300" r:id="rId6"/>
    <p:sldId id="301" r:id="rId7"/>
    <p:sldId id="302" r:id="rId8"/>
    <p:sldId id="303" r:id="rId9"/>
    <p:sldId id="304" r:id="rId10"/>
    <p:sldId id="305" r:id="rId11"/>
    <p:sldId id="307" r:id="rId12"/>
    <p:sldId id="306" r:id="rId13"/>
    <p:sldId id="297" r:id="rId14"/>
    <p:sldId id="291" r:id="rId15"/>
    <p:sldId id="292" r:id="rId16"/>
    <p:sldId id="293" r:id="rId17"/>
    <p:sldId id="294" r:id="rId18"/>
    <p:sldId id="295" r:id="rId19"/>
    <p:sldId id="296" r:id="rId20"/>
    <p:sldId id="308"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3" autoAdjust="0"/>
    <p:restoredTop sz="94660"/>
  </p:normalViewPr>
  <p:slideViewPr>
    <p:cSldViewPr snapToGrid="0">
      <p:cViewPr varScale="1">
        <p:scale>
          <a:sx n="122" d="100"/>
          <a:sy n="122" d="100"/>
        </p:scale>
        <p:origin x="240" y="2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0A4C43-3F68-4740-A38D-2D96FF4FE646}" type="datetimeFigureOut">
              <a:rPr lang="en-US" smtClean="0"/>
              <a:t>4/16/19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EA49D6-130B-E442-AA51-830BA21B5C06}" type="slidenum">
              <a:rPr lang="en-US" smtClean="0"/>
              <a:t>‹#›</a:t>
            </a:fld>
            <a:endParaRPr lang="en-US"/>
          </a:p>
        </p:txBody>
      </p:sp>
    </p:spTree>
    <p:extLst>
      <p:ext uri="{BB962C8B-B14F-4D97-AF65-F5344CB8AC3E}">
        <p14:creationId xmlns:p14="http://schemas.microsoft.com/office/powerpoint/2010/main" val="531829507"/>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12.jpg>
</file>

<file path=ppt/media/image13.jpg>
</file>

<file path=ppt/media/image14.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871669-0B60-084C-A8AC-E6DC1EA6EC19}" type="datetimeFigureOut">
              <a:rPr lang="en-US" smtClean="0"/>
              <a:t>4/16/19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033553B-D63A-4947-B40F-9A4437EC71BA}" type="slidenum">
              <a:rPr lang="en-US" smtClean="0"/>
              <a:t>‹#›</a:t>
            </a:fld>
            <a:endParaRPr lang="en-US"/>
          </a:p>
        </p:txBody>
      </p:sp>
    </p:spTree>
    <p:extLst>
      <p:ext uri="{BB962C8B-B14F-4D97-AF65-F5344CB8AC3E}">
        <p14:creationId xmlns:p14="http://schemas.microsoft.com/office/powerpoint/2010/main" val="15823745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4/16/19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4/16/19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4/16/19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4/16/19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4/16/19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4/16/19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4/16/19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4/16/19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4/16/19</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07447" y="2179683"/>
            <a:ext cx="10447282" cy="2072782"/>
          </a:xfrm>
        </p:spPr>
        <p:txBody>
          <a:bodyPr>
            <a:normAutofit/>
          </a:bodyPr>
          <a:lstStyle/>
          <a:p>
            <a:r>
              <a:rPr lang="en-US" dirty="0"/>
              <a:t>Joining the Conversation</a:t>
            </a:r>
            <a:br>
              <a:rPr lang="en-US" dirty="0"/>
            </a:br>
            <a:endParaRPr lang="en-US" dirty="0"/>
          </a:p>
        </p:txBody>
      </p:sp>
    </p:spTree>
    <p:extLst>
      <p:ext uri="{BB962C8B-B14F-4D97-AF65-F5344CB8AC3E}">
        <p14:creationId xmlns:p14="http://schemas.microsoft.com/office/powerpoint/2010/main" val="7729385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3E81C98-0CE9-7D40-9823-E72B0DE2F154}"/>
              </a:ext>
            </a:extLst>
          </p:cNvPr>
          <p:cNvPicPr>
            <a:picLocks noChangeAspect="1"/>
          </p:cNvPicPr>
          <p:nvPr/>
        </p:nvPicPr>
        <p:blipFill>
          <a:blip r:embed="rId2"/>
          <a:stretch>
            <a:fillRect/>
          </a:stretch>
        </p:blipFill>
        <p:spPr>
          <a:xfrm>
            <a:off x="920624" y="269952"/>
            <a:ext cx="5110680" cy="6388351"/>
          </a:xfrm>
          <a:prstGeom prst="rect">
            <a:avLst/>
          </a:prstGeom>
        </p:spPr>
      </p:pic>
      <p:pic>
        <p:nvPicPr>
          <p:cNvPr id="4" name="Picture 3">
            <a:extLst>
              <a:ext uri="{FF2B5EF4-FFF2-40B4-BE49-F238E27FC236}">
                <a16:creationId xmlns:a16="http://schemas.microsoft.com/office/drawing/2014/main" id="{3978FE4F-19A9-C849-97B3-B263DD111932}"/>
              </a:ext>
            </a:extLst>
          </p:cNvPr>
          <p:cNvPicPr>
            <a:picLocks noChangeAspect="1"/>
          </p:cNvPicPr>
          <p:nvPr/>
        </p:nvPicPr>
        <p:blipFill>
          <a:blip r:embed="rId3"/>
          <a:stretch>
            <a:fillRect/>
          </a:stretch>
        </p:blipFill>
        <p:spPr>
          <a:xfrm>
            <a:off x="6364086" y="246102"/>
            <a:ext cx="5110681" cy="6412201"/>
          </a:xfrm>
          <a:prstGeom prst="rect">
            <a:avLst/>
          </a:prstGeom>
        </p:spPr>
      </p:pic>
    </p:spTree>
    <p:extLst>
      <p:ext uri="{BB962C8B-B14F-4D97-AF65-F5344CB8AC3E}">
        <p14:creationId xmlns:p14="http://schemas.microsoft.com/office/powerpoint/2010/main" val="3453808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2359" y="199697"/>
            <a:ext cx="10447282" cy="751978"/>
          </a:xfrm>
        </p:spPr>
        <p:txBody>
          <a:bodyPr>
            <a:normAutofit/>
          </a:bodyPr>
          <a:lstStyle/>
          <a:p>
            <a:r>
              <a:rPr lang="en-US" sz="2800" dirty="0"/>
              <a:t>Notre-Dame de Paris</a:t>
            </a:r>
          </a:p>
        </p:txBody>
      </p:sp>
      <p:pic>
        <p:nvPicPr>
          <p:cNvPr id="6" name="Picture 5">
            <a:extLst>
              <a:ext uri="{FF2B5EF4-FFF2-40B4-BE49-F238E27FC236}">
                <a16:creationId xmlns:a16="http://schemas.microsoft.com/office/drawing/2014/main" id="{03E81C98-0CE9-7D40-9823-E72B0DE2F154}"/>
              </a:ext>
            </a:extLst>
          </p:cNvPr>
          <p:cNvPicPr>
            <a:picLocks noChangeAspect="1"/>
          </p:cNvPicPr>
          <p:nvPr/>
        </p:nvPicPr>
        <p:blipFill>
          <a:blip r:embed="rId2"/>
          <a:stretch>
            <a:fillRect/>
          </a:stretch>
        </p:blipFill>
        <p:spPr>
          <a:xfrm>
            <a:off x="1837099" y="269952"/>
            <a:ext cx="8517801" cy="6388351"/>
          </a:xfrm>
          <a:prstGeom prst="rect">
            <a:avLst/>
          </a:prstGeom>
        </p:spPr>
      </p:pic>
    </p:spTree>
    <p:extLst>
      <p:ext uri="{BB962C8B-B14F-4D97-AF65-F5344CB8AC3E}">
        <p14:creationId xmlns:p14="http://schemas.microsoft.com/office/powerpoint/2010/main" val="20239475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07447" y="2179683"/>
            <a:ext cx="10447282" cy="2072782"/>
          </a:xfrm>
        </p:spPr>
        <p:txBody>
          <a:bodyPr>
            <a:normAutofit/>
          </a:bodyPr>
          <a:lstStyle/>
          <a:p>
            <a:r>
              <a:rPr lang="en-US" dirty="0"/>
              <a:t>Joining the Conversation</a:t>
            </a:r>
            <a:br>
              <a:rPr lang="en-US" dirty="0"/>
            </a:br>
            <a:endParaRPr lang="en-US" dirty="0"/>
          </a:p>
        </p:txBody>
      </p:sp>
    </p:spTree>
    <p:extLst>
      <p:ext uri="{BB962C8B-B14F-4D97-AF65-F5344CB8AC3E}">
        <p14:creationId xmlns:p14="http://schemas.microsoft.com/office/powerpoint/2010/main" val="30895941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2359" y="-149103"/>
            <a:ext cx="10447282" cy="2072782"/>
          </a:xfrm>
        </p:spPr>
        <p:txBody>
          <a:bodyPr>
            <a:normAutofit/>
          </a:bodyPr>
          <a:lstStyle/>
          <a:p>
            <a:r>
              <a:rPr lang="en-US" dirty="0"/>
              <a:t>How to use Sources</a:t>
            </a:r>
            <a:br>
              <a:rPr lang="en-US" dirty="0"/>
            </a:br>
            <a:endParaRPr lang="en-US" dirty="0"/>
          </a:p>
        </p:txBody>
      </p:sp>
      <p:sp>
        <p:nvSpPr>
          <p:cNvPr id="3" name="TextBox 2">
            <a:extLst>
              <a:ext uri="{FF2B5EF4-FFF2-40B4-BE49-F238E27FC236}">
                <a16:creationId xmlns:a16="http://schemas.microsoft.com/office/drawing/2014/main" id="{32AF55DB-C6A1-424D-BC71-AED75BC9AE3A}"/>
              </a:ext>
            </a:extLst>
          </p:cNvPr>
          <p:cNvSpPr txBox="1"/>
          <p:nvPr/>
        </p:nvSpPr>
        <p:spPr>
          <a:xfrm>
            <a:off x="1617674" y="1923536"/>
            <a:ext cx="9321767" cy="3349700"/>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dirty="0"/>
              <a:t>Sources can provide </a:t>
            </a:r>
            <a:r>
              <a:rPr lang="en-US" sz="2400" i="1" dirty="0"/>
              <a:t>factual data</a:t>
            </a:r>
            <a:r>
              <a:rPr lang="en-US" sz="2400" dirty="0"/>
              <a:t> or </a:t>
            </a:r>
            <a:r>
              <a:rPr lang="en-US" sz="2400" i="1" dirty="0"/>
              <a:t>ideas</a:t>
            </a:r>
          </a:p>
          <a:p>
            <a:pPr marL="800100" lvl="1" indent="-342900">
              <a:lnSpc>
                <a:spcPct val="150000"/>
              </a:lnSpc>
              <a:buFont typeface="Arial" panose="020B0604020202020204" pitchFamily="34" charset="0"/>
              <a:buChar char="•"/>
            </a:pPr>
            <a:r>
              <a:rPr lang="en-US" sz="2400" i="1" dirty="0"/>
              <a:t>Factual data</a:t>
            </a:r>
            <a:r>
              <a:rPr lang="en-US" sz="2400" dirty="0"/>
              <a:t> can be interpreted or used as evidence</a:t>
            </a:r>
          </a:p>
          <a:p>
            <a:pPr marL="1257300" lvl="2" indent="-342900">
              <a:lnSpc>
                <a:spcPct val="150000"/>
              </a:lnSpc>
              <a:buFont typeface="Arial" panose="020B0604020202020204" pitchFamily="34" charset="0"/>
              <a:buChar char="•"/>
            </a:pPr>
            <a:r>
              <a:rPr lang="en-US" sz="2400" dirty="0"/>
              <a:t>(Often from primary sources)</a:t>
            </a:r>
          </a:p>
          <a:p>
            <a:pPr marL="800100" lvl="1" indent="-342900">
              <a:lnSpc>
                <a:spcPct val="150000"/>
              </a:lnSpc>
              <a:buFont typeface="Arial" panose="020B0604020202020204" pitchFamily="34" charset="0"/>
              <a:buChar char="•"/>
            </a:pPr>
            <a:r>
              <a:rPr lang="en-US" sz="2400" i="1" dirty="0"/>
              <a:t>Ideas </a:t>
            </a:r>
            <a:r>
              <a:rPr lang="en-US" sz="2400" dirty="0"/>
              <a:t>can be built upon or dissented from</a:t>
            </a:r>
          </a:p>
          <a:p>
            <a:pPr marL="1257300" lvl="2" indent="-342900">
              <a:lnSpc>
                <a:spcPct val="150000"/>
              </a:lnSpc>
              <a:buFont typeface="Arial" panose="020B0604020202020204" pitchFamily="34" charset="0"/>
              <a:buChar char="•"/>
            </a:pPr>
            <a:r>
              <a:rPr lang="en-US" sz="2400" dirty="0"/>
              <a:t>(Often from secondary sources)</a:t>
            </a:r>
          </a:p>
          <a:p>
            <a:pPr marL="285750" indent="-285750">
              <a:lnSpc>
                <a:spcPct val="150000"/>
              </a:lnSpc>
              <a:buFont typeface="Arial" panose="020B0604020202020204" pitchFamily="34" charset="0"/>
              <a:buChar char="•"/>
            </a:pPr>
            <a:endParaRPr lang="en-US" sz="2400" i="1" dirty="0"/>
          </a:p>
        </p:txBody>
      </p:sp>
      <p:sp>
        <p:nvSpPr>
          <p:cNvPr id="4" name="TextBox 3">
            <a:extLst>
              <a:ext uri="{FF2B5EF4-FFF2-40B4-BE49-F238E27FC236}">
                <a16:creationId xmlns:a16="http://schemas.microsoft.com/office/drawing/2014/main" id="{26512CB5-D8C0-3742-972A-F4C7F4E35CAD}"/>
              </a:ext>
            </a:extLst>
          </p:cNvPr>
          <p:cNvSpPr txBox="1"/>
          <p:nvPr/>
        </p:nvSpPr>
        <p:spPr>
          <a:xfrm>
            <a:off x="10001973" y="5885793"/>
            <a:ext cx="1317668" cy="369332"/>
          </a:xfrm>
          <a:prstGeom prst="rect">
            <a:avLst/>
          </a:prstGeom>
          <a:noFill/>
        </p:spPr>
        <p:txBody>
          <a:bodyPr wrap="none" rtlCol="0">
            <a:spAutoFit/>
          </a:bodyPr>
          <a:lstStyle/>
          <a:p>
            <a:r>
              <a:rPr lang="en-US" dirty="0"/>
              <a:t>Harvey 1.1</a:t>
            </a:r>
          </a:p>
        </p:txBody>
      </p:sp>
    </p:spTree>
    <p:extLst>
      <p:ext uri="{BB962C8B-B14F-4D97-AF65-F5344CB8AC3E}">
        <p14:creationId xmlns:p14="http://schemas.microsoft.com/office/powerpoint/2010/main" val="3324807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3">
                                            <p:txEl>
                                              <p:pRg st="3" end="3"/>
                                            </p:txEl>
                                          </p:spTgt>
                                        </p:tgtEl>
                                        <p:attrNameLst>
                                          <p:attrName>style.visibility</p:attrName>
                                        </p:attrNameLst>
                                      </p:cBhvr>
                                      <p:to>
                                        <p:strVal val="visible"/>
                                      </p:to>
                                    </p:set>
                                    <p:anim calcmode="lin" valueType="num">
                                      <p:cBhvr additive="base">
                                        <p:cTn id="2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2359" y="-149103"/>
            <a:ext cx="10447282" cy="2072782"/>
          </a:xfrm>
        </p:spPr>
        <p:txBody>
          <a:bodyPr>
            <a:normAutofit/>
          </a:bodyPr>
          <a:lstStyle/>
          <a:p>
            <a:r>
              <a:rPr lang="en-US" dirty="0"/>
              <a:t>How to use Sources</a:t>
            </a:r>
            <a:br>
              <a:rPr lang="en-US" dirty="0"/>
            </a:br>
            <a:endParaRPr lang="en-US" dirty="0"/>
          </a:p>
        </p:txBody>
      </p:sp>
      <p:sp>
        <p:nvSpPr>
          <p:cNvPr id="3" name="TextBox 2">
            <a:extLst>
              <a:ext uri="{FF2B5EF4-FFF2-40B4-BE49-F238E27FC236}">
                <a16:creationId xmlns:a16="http://schemas.microsoft.com/office/drawing/2014/main" id="{32AF55DB-C6A1-424D-BC71-AED75BC9AE3A}"/>
              </a:ext>
            </a:extLst>
          </p:cNvPr>
          <p:cNvSpPr txBox="1"/>
          <p:nvPr/>
        </p:nvSpPr>
        <p:spPr>
          <a:xfrm>
            <a:off x="1617674" y="1923536"/>
            <a:ext cx="9321767" cy="3349700"/>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i="1" dirty="0"/>
              <a:t>Ideas</a:t>
            </a:r>
            <a:r>
              <a:rPr lang="en-US" sz="2400" dirty="0"/>
              <a:t> often come in two varieties:</a:t>
            </a:r>
            <a:endParaRPr lang="en-US" sz="2400" i="1" dirty="0"/>
          </a:p>
          <a:p>
            <a:pPr marL="800100" lvl="1" indent="-342900">
              <a:lnSpc>
                <a:spcPct val="150000"/>
              </a:lnSpc>
              <a:buFont typeface="Arial" panose="020B0604020202020204" pitchFamily="34" charset="0"/>
              <a:buChar char="•"/>
            </a:pPr>
            <a:r>
              <a:rPr lang="en-US" sz="2400" b="1" i="1" dirty="0"/>
              <a:t>Claims </a:t>
            </a:r>
            <a:r>
              <a:rPr lang="en-US" sz="2400" dirty="0"/>
              <a:t>made by another writer about the topic you are addressing, along with reasoning and support/evidence</a:t>
            </a:r>
            <a:endParaRPr lang="en-US" sz="2400" b="1" dirty="0"/>
          </a:p>
          <a:p>
            <a:pPr marL="800100" lvl="1" indent="-342900">
              <a:lnSpc>
                <a:spcPct val="150000"/>
              </a:lnSpc>
              <a:buFont typeface="Arial" panose="020B0604020202020204" pitchFamily="34" charset="0"/>
              <a:buChar char="•"/>
            </a:pPr>
            <a:r>
              <a:rPr lang="en-US" sz="2400" b="1" i="1" dirty="0"/>
              <a:t>Concepts</a:t>
            </a:r>
            <a:r>
              <a:rPr lang="en-US" sz="2400" i="1" dirty="0"/>
              <a:t> </a:t>
            </a:r>
            <a:r>
              <a:rPr lang="en-US" sz="2400" dirty="0"/>
              <a:t>– terms, theories, or approaches – that appear in discussions of various topics that you can apply to your own</a:t>
            </a:r>
          </a:p>
          <a:p>
            <a:pPr marL="285750" indent="-285750">
              <a:lnSpc>
                <a:spcPct val="150000"/>
              </a:lnSpc>
              <a:buFont typeface="Arial" panose="020B0604020202020204" pitchFamily="34" charset="0"/>
              <a:buChar char="•"/>
            </a:pPr>
            <a:endParaRPr lang="en-US" sz="2400" i="1" dirty="0"/>
          </a:p>
        </p:txBody>
      </p:sp>
      <p:sp>
        <p:nvSpPr>
          <p:cNvPr id="4" name="TextBox 3">
            <a:extLst>
              <a:ext uri="{FF2B5EF4-FFF2-40B4-BE49-F238E27FC236}">
                <a16:creationId xmlns:a16="http://schemas.microsoft.com/office/drawing/2014/main" id="{26512CB5-D8C0-3742-972A-F4C7F4E35CAD}"/>
              </a:ext>
            </a:extLst>
          </p:cNvPr>
          <p:cNvSpPr txBox="1"/>
          <p:nvPr/>
        </p:nvSpPr>
        <p:spPr>
          <a:xfrm>
            <a:off x="10001973" y="5885793"/>
            <a:ext cx="1317668" cy="369332"/>
          </a:xfrm>
          <a:prstGeom prst="rect">
            <a:avLst/>
          </a:prstGeom>
          <a:noFill/>
        </p:spPr>
        <p:txBody>
          <a:bodyPr wrap="none" rtlCol="0">
            <a:spAutoFit/>
          </a:bodyPr>
          <a:lstStyle/>
          <a:p>
            <a:r>
              <a:rPr lang="en-US" dirty="0"/>
              <a:t>Harvey 1.1</a:t>
            </a:r>
          </a:p>
        </p:txBody>
      </p:sp>
    </p:spTree>
    <p:extLst>
      <p:ext uri="{BB962C8B-B14F-4D97-AF65-F5344CB8AC3E}">
        <p14:creationId xmlns:p14="http://schemas.microsoft.com/office/powerpoint/2010/main" val="1150775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2359" y="-149103"/>
            <a:ext cx="10447282" cy="2072782"/>
          </a:xfrm>
        </p:spPr>
        <p:txBody>
          <a:bodyPr>
            <a:normAutofit/>
          </a:bodyPr>
          <a:lstStyle/>
          <a:p>
            <a:r>
              <a:rPr lang="en-US" dirty="0"/>
              <a:t>How to use Sources</a:t>
            </a:r>
            <a:br>
              <a:rPr lang="en-US" dirty="0"/>
            </a:br>
            <a:endParaRPr lang="en-US" dirty="0"/>
          </a:p>
        </p:txBody>
      </p:sp>
      <p:sp>
        <p:nvSpPr>
          <p:cNvPr id="3" name="TextBox 2">
            <a:extLst>
              <a:ext uri="{FF2B5EF4-FFF2-40B4-BE49-F238E27FC236}">
                <a16:creationId xmlns:a16="http://schemas.microsoft.com/office/drawing/2014/main" id="{32AF55DB-C6A1-424D-BC71-AED75BC9AE3A}"/>
              </a:ext>
            </a:extLst>
          </p:cNvPr>
          <p:cNvSpPr txBox="1"/>
          <p:nvPr/>
        </p:nvSpPr>
        <p:spPr>
          <a:xfrm>
            <a:off x="1617674" y="1923536"/>
            <a:ext cx="9321767" cy="279570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dirty="0"/>
              <a:t>To use another source, you must take a stance toward it </a:t>
            </a:r>
          </a:p>
          <a:p>
            <a:pPr marL="800100" lvl="1" indent="-342900">
              <a:lnSpc>
                <a:spcPct val="150000"/>
              </a:lnSpc>
              <a:buFont typeface="Arial" panose="020B0604020202020204" pitchFamily="34" charset="0"/>
              <a:buChar char="•"/>
            </a:pPr>
            <a:r>
              <a:rPr lang="en-US" sz="2400" b="1" i="1" dirty="0"/>
              <a:t>Yes</a:t>
            </a:r>
            <a:r>
              <a:rPr lang="en-US" sz="2400" dirty="0"/>
              <a:t> (Yes, and so…)</a:t>
            </a:r>
            <a:endParaRPr lang="en-US" sz="2400" b="1" i="1" dirty="0"/>
          </a:p>
          <a:p>
            <a:pPr marL="800100" lvl="1" indent="-342900">
              <a:lnSpc>
                <a:spcPct val="150000"/>
              </a:lnSpc>
              <a:buFont typeface="Arial" panose="020B0604020202020204" pitchFamily="34" charset="0"/>
              <a:buChar char="•"/>
            </a:pPr>
            <a:r>
              <a:rPr lang="en-US" sz="2400" b="1" i="1" dirty="0"/>
              <a:t>No</a:t>
            </a:r>
            <a:r>
              <a:rPr lang="en-US" sz="2400" dirty="0"/>
              <a:t> (No, rather…)</a:t>
            </a:r>
            <a:endParaRPr lang="en-US" sz="2400" b="1" i="1" dirty="0"/>
          </a:p>
          <a:p>
            <a:pPr marL="800100" lvl="1" indent="-342900">
              <a:lnSpc>
                <a:spcPct val="150000"/>
              </a:lnSpc>
              <a:buFont typeface="Arial" panose="020B0604020202020204" pitchFamily="34" charset="0"/>
              <a:buChar char="•"/>
            </a:pPr>
            <a:r>
              <a:rPr lang="en-US" sz="2400" b="1" i="1" dirty="0"/>
              <a:t>Sort of</a:t>
            </a:r>
            <a:r>
              <a:rPr lang="en-US" sz="2400" dirty="0"/>
              <a:t> (Yes, but…; Yes, except…; Yes, if…”)</a:t>
            </a:r>
          </a:p>
          <a:p>
            <a:pPr marL="285750" indent="-285750">
              <a:lnSpc>
                <a:spcPct val="150000"/>
              </a:lnSpc>
              <a:buFont typeface="Arial" panose="020B0604020202020204" pitchFamily="34" charset="0"/>
              <a:buChar char="•"/>
            </a:pPr>
            <a:endParaRPr lang="en-US" sz="2400" i="1" dirty="0"/>
          </a:p>
        </p:txBody>
      </p:sp>
      <p:sp>
        <p:nvSpPr>
          <p:cNvPr id="4" name="TextBox 3">
            <a:extLst>
              <a:ext uri="{FF2B5EF4-FFF2-40B4-BE49-F238E27FC236}">
                <a16:creationId xmlns:a16="http://schemas.microsoft.com/office/drawing/2014/main" id="{26512CB5-D8C0-3742-972A-F4C7F4E35CAD}"/>
              </a:ext>
            </a:extLst>
          </p:cNvPr>
          <p:cNvSpPr txBox="1"/>
          <p:nvPr/>
        </p:nvSpPr>
        <p:spPr>
          <a:xfrm>
            <a:off x="10001973" y="5885793"/>
            <a:ext cx="1317668" cy="369332"/>
          </a:xfrm>
          <a:prstGeom prst="rect">
            <a:avLst/>
          </a:prstGeom>
          <a:noFill/>
        </p:spPr>
        <p:txBody>
          <a:bodyPr wrap="none" rtlCol="0">
            <a:spAutoFit/>
          </a:bodyPr>
          <a:lstStyle/>
          <a:p>
            <a:r>
              <a:rPr lang="en-US" dirty="0"/>
              <a:t>Harvey 1.1</a:t>
            </a:r>
          </a:p>
        </p:txBody>
      </p:sp>
    </p:spTree>
    <p:extLst>
      <p:ext uri="{BB962C8B-B14F-4D97-AF65-F5344CB8AC3E}">
        <p14:creationId xmlns:p14="http://schemas.microsoft.com/office/powerpoint/2010/main" val="1851437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2359" y="271995"/>
            <a:ext cx="10447282" cy="2072782"/>
          </a:xfrm>
        </p:spPr>
        <p:txBody>
          <a:bodyPr>
            <a:normAutofit/>
          </a:bodyPr>
          <a:lstStyle/>
          <a:p>
            <a:r>
              <a:rPr lang="en-US" dirty="0"/>
              <a:t>Approaches to </a:t>
            </a:r>
            <a:br>
              <a:rPr lang="en-US" dirty="0"/>
            </a:br>
            <a:r>
              <a:rPr lang="en-US" dirty="0"/>
              <a:t>Secondary Sources</a:t>
            </a:r>
            <a:br>
              <a:rPr lang="en-US" dirty="0"/>
            </a:br>
            <a:endParaRPr lang="en-US" dirty="0"/>
          </a:p>
        </p:txBody>
      </p:sp>
      <p:sp>
        <p:nvSpPr>
          <p:cNvPr id="3" name="TextBox 2">
            <a:extLst>
              <a:ext uri="{FF2B5EF4-FFF2-40B4-BE49-F238E27FC236}">
                <a16:creationId xmlns:a16="http://schemas.microsoft.com/office/drawing/2014/main" id="{32AF55DB-C6A1-424D-BC71-AED75BC9AE3A}"/>
              </a:ext>
            </a:extLst>
          </p:cNvPr>
          <p:cNvSpPr txBox="1"/>
          <p:nvPr/>
        </p:nvSpPr>
        <p:spPr>
          <a:xfrm>
            <a:off x="872359" y="1923536"/>
            <a:ext cx="10447281" cy="3903697"/>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dirty="0"/>
              <a:t>How do you insert yourself into the conversation?</a:t>
            </a:r>
          </a:p>
          <a:p>
            <a:pPr marL="800100" lvl="1" indent="-342900">
              <a:lnSpc>
                <a:spcPct val="150000"/>
              </a:lnSpc>
              <a:buFont typeface="Arial" panose="020B0604020202020204" pitchFamily="34" charset="0"/>
              <a:buChar char="•"/>
            </a:pPr>
            <a:r>
              <a:rPr lang="en-US" sz="2400" dirty="0"/>
              <a:t>Sources investigate the same problem, but come to different conclusions</a:t>
            </a:r>
          </a:p>
          <a:p>
            <a:pPr marL="1257300" lvl="2" indent="-342900">
              <a:lnSpc>
                <a:spcPct val="150000"/>
              </a:lnSpc>
              <a:buFont typeface="Arial" panose="020B0604020202020204" pitchFamily="34" charset="0"/>
              <a:buChar char="•"/>
            </a:pPr>
            <a:r>
              <a:rPr lang="en-US" sz="2400" dirty="0"/>
              <a:t>“Sort of” to all – stake a claim in the middle </a:t>
            </a:r>
          </a:p>
          <a:p>
            <a:pPr marL="1257300" lvl="2" indent="-342900">
              <a:lnSpc>
                <a:spcPct val="150000"/>
              </a:lnSpc>
              <a:buFont typeface="Arial" panose="020B0604020202020204" pitchFamily="34" charset="0"/>
              <a:buChar char="•"/>
            </a:pPr>
            <a:r>
              <a:rPr lang="en-US" sz="2400" dirty="0"/>
              <a:t>“No” to all – make a new interpretation</a:t>
            </a:r>
          </a:p>
          <a:p>
            <a:pPr marL="1257300" lvl="2" indent="-342900">
              <a:lnSpc>
                <a:spcPct val="150000"/>
              </a:lnSpc>
              <a:buFont typeface="Arial" panose="020B0604020202020204" pitchFamily="34" charset="0"/>
              <a:buChar char="•"/>
            </a:pPr>
            <a:r>
              <a:rPr lang="en-US" sz="2400" dirty="0"/>
              <a:t>“Yes” to one, “Sort of” to another</a:t>
            </a:r>
          </a:p>
          <a:p>
            <a:pPr marL="285750" indent="-285750">
              <a:lnSpc>
                <a:spcPct val="150000"/>
              </a:lnSpc>
              <a:buFont typeface="Arial" panose="020B0604020202020204" pitchFamily="34" charset="0"/>
              <a:buChar char="•"/>
            </a:pPr>
            <a:endParaRPr lang="en-US" sz="2400" i="1" dirty="0"/>
          </a:p>
        </p:txBody>
      </p:sp>
    </p:spTree>
    <p:extLst>
      <p:ext uri="{BB962C8B-B14F-4D97-AF65-F5344CB8AC3E}">
        <p14:creationId xmlns:p14="http://schemas.microsoft.com/office/powerpoint/2010/main" val="14779338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2359" y="271995"/>
            <a:ext cx="10447282" cy="2072782"/>
          </a:xfrm>
        </p:spPr>
        <p:txBody>
          <a:bodyPr>
            <a:normAutofit/>
          </a:bodyPr>
          <a:lstStyle/>
          <a:p>
            <a:r>
              <a:rPr lang="en-US" dirty="0"/>
              <a:t>Approaches to </a:t>
            </a:r>
            <a:br>
              <a:rPr lang="en-US" dirty="0"/>
            </a:br>
            <a:r>
              <a:rPr lang="en-US" dirty="0"/>
              <a:t>Secondary Sources</a:t>
            </a:r>
            <a:br>
              <a:rPr lang="en-US" dirty="0"/>
            </a:br>
            <a:endParaRPr lang="en-US" dirty="0"/>
          </a:p>
        </p:txBody>
      </p:sp>
      <p:sp>
        <p:nvSpPr>
          <p:cNvPr id="3" name="TextBox 2">
            <a:extLst>
              <a:ext uri="{FF2B5EF4-FFF2-40B4-BE49-F238E27FC236}">
                <a16:creationId xmlns:a16="http://schemas.microsoft.com/office/drawing/2014/main" id="{32AF55DB-C6A1-424D-BC71-AED75BC9AE3A}"/>
              </a:ext>
            </a:extLst>
          </p:cNvPr>
          <p:cNvSpPr txBox="1"/>
          <p:nvPr/>
        </p:nvSpPr>
        <p:spPr>
          <a:xfrm>
            <a:off x="872359" y="1923536"/>
            <a:ext cx="10447281" cy="2795702"/>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dirty="0"/>
              <a:t>How do you insert yourself into the conversation?</a:t>
            </a:r>
          </a:p>
          <a:p>
            <a:pPr marL="800100" lvl="1" indent="-342900">
              <a:lnSpc>
                <a:spcPct val="150000"/>
              </a:lnSpc>
              <a:buFont typeface="Arial" panose="020B0604020202020204" pitchFamily="34" charset="0"/>
              <a:buChar char="•"/>
            </a:pPr>
            <a:r>
              <a:rPr lang="en-US" sz="2400" dirty="0"/>
              <a:t>Sources all agree with each other</a:t>
            </a:r>
          </a:p>
          <a:p>
            <a:pPr marL="1257300" lvl="2" indent="-342900">
              <a:lnSpc>
                <a:spcPct val="150000"/>
              </a:lnSpc>
              <a:buFont typeface="Arial" panose="020B0604020202020204" pitchFamily="34" charset="0"/>
              <a:buChar char="•"/>
            </a:pPr>
            <a:r>
              <a:rPr lang="en-US" sz="2400" dirty="0"/>
              <a:t>“No” to all – make a new interpretation</a:t>
            </a:r>
          </a:p>
          <a:p>
            <a:pPr marL="1257300" lvl="2" indent="-342900">
              <a:lnSpc>
                <a:spcPct val="150000"/>
              </a:lnSpc>
              <a:buFont typeface="Arial" panose="020B0604020202020204" pitchFamily="34" charset="0"/>
              <a:buChar char="•"/>
            </a:pPr>
            <a:r>
              <a:rPr lang="en-US" sz="2400" dirty="0"/>
              <a:t>“Sort of” to all – push their interpretation in a new direction</a:t>
            </a:r>
          </a:p>
          <a:p>
            <a:pPr marL="285750" indent="-285750">
              <a:lnSpc>
                <a:spcPct val="150000"/>
              </a:lnSpc>
              <a:buFont typeface="Arial" panose="020B0604020202020204" pitchFamily="34" charset="0"/>
              <a:buChar char="•"/>
            </a:pPr>
            <a:endParaRPr lang="en-US" sz="2400" i="1" dirty="0"/>
          </a:p>
        </p:txBody>
      </p:sp>
    </p:spTree>
    <p:extLst>
      <p:ext uri="{BB962C8B-B14F-4D97-AF65-F5344CB8AC3E}">
        <p14:creationId xmlns:p14="http://schemas.microsoft.com/office/powerpoint/2010/main" val="3108232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2359" y="271995"/>
            <a:ext cx="10447282" cy="2072782"/>
          </a:xfrm>
        </p:spPr>
        <p:txBody>
          <a:bodyPr>
            <a:normAutofit/>
          </a:bodyPr>
          <a:lstStyle/>
          <a:p>
            <a:r>
              <a:rPr lang="en-US" dirty="0"/>
              <a:t>Approaches to </a:t>
            </a:r>
            <a:br>
              <a:rPr lang="en-US" dirty="0"/>
            </a:br>
            <a:r>
              <a:rPr lang="en-US" dirty="0"/>
              <a:t>Secondary Sources</a:t>
            </a:r>
            <a:br>
              <a:rPr lang="en-US" dirty="0"/>
            </a:br>
            <a:endParaRPr lang="en-US" dirty="0"/>
          </a:p>
        </p:txBody>
      </p:sp>
      <p:sp>
        <p:nvSpPr>
          <p:cNvPr id="3" name="TextBox 2">
            <a:extLst>
              <a:ext uri="{FF2B5EF4-FFF2-40B4-BE49-F238E27FC236}">
                <a16:creationId xmlns:a16="http://schemas.microsoft.com/office/drawing/2014/main" id="{32AF55DB-C6A1-424D-BC71-AED75BC9AE3A}"/>
              </a:ext>
            </a:extLst>
          </p:cNvPr>
          <p:cNvSpPr txBox="1"/>
          <p:nvPr/>
        </p:nvSpPr>
        <p:spPr>
          <a:xfrm>
            <a:off x="872359" y="1923536"/>
            <a:ext cx="10447281" cy="3349700"/>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dirty="0"/>
              <a:t>How do you insert yourself into the conversation?</a:t>
            </a:r>
          </a:p>
          <a:p>
            <a:pPr marL="800100" lvl="1" indent="-342900">
              <a:lnSpc>
                <a:spcPct val="150000"/>
              </a:lnSpc>
              <a:buFont typeface="Arial" panose="020B0604020202020204" pitchFamily="34" charset="0"/>
              <a:buChar char="•"/>
            </a:pPr>
            <a:r>
              <a:rPr lang="en-US" sz="2400" dirty="0"/>
              <a:t>Sources have different problems, or different approaches to similar/same problems</a:t>
            </a:r>
          </a:p>
          <a:p>
            <a:pPr marL="1257300" lvl="2" indent="-342900">
              <a:lnSpc>
                <a:spcPct val="150000"/>
              </a:lnSpc>
              <a:buFont typeface="Arial" panose="020B0604020202020204" pitchFamily="34" charset="0"/>
              <a:buChar char="•"/>
            </a:pPr>
            <a:r>
              <a:rPr lang="en-US" sz="2400" dirty="0"/>
              <a:t>“Sort of” to all – your interpretation brings approaches together, forces them to speak to one another</a:t>
            </a:r>
          </a:p>
          <a:p>
            <a:pPr marL="285750" indent="-285750">
              <a:lnSpc>
                <a:spcPct val="150000"/>
              </a:lnSpc>
              <a:buFont typeface="Arial" panose="020B0604020202020204" pitchFamily="34" charset="0"/>
              <a:buChar char="•"/>
            </a:pPr>
            <a:endParaRPr lang="en-US" sz="2400" i="1" dirty="0"/>
          </a:p>
        </p:txBody>
      </p:sp>
    </p:spTree>
    <p:extLst>
      <p:ext uri="{BB962C8B-B14F-4D97-AF65-F5344CB8AC3E}">
        <p14:creationId xmlns:p14="http://schemas.microsoft.com/office/powerpoint/2010/main" val="3624762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2359" y="271995"/>
            <a:ext cx="10447282" cy="2072782"/>
          </a:xfrm>
        </p:spPr>
        <p:txBody>
          <a:bodyPr>
            <a:normAutofit/>
          </a:bodyPr>
          <a:lstStyle/>
          <a:p>
            <a:r>
              <a:rPr lang="en-US" dirty="0"/>
              <a:t>Approaches to </a:t>
            </a:r>
            <a:br>
              <a:rPr lang="en-US" dirty="0"/>
            </a:br>
            <a:r>
              <a:rPr lang="en-US" dirty="0"/>
              <a:t>Secondary Sources</a:t>
            </a:r>
            <a:br>
              <a:rPr lang="en-US" dirty="0"/>
            </a:br>
            <a:endParaRPr lang="en-US" dirty="0"/>
          </a:p>
        </p:txBody>
      </p:sp>
      <p:sp>
        <p:nvSpPr>
          <p:cNvPr id="3" name="TextBox 2">
            <a:extLst>
              <a:ext uri="{FF2B5EF4-FFF2-40B4-BE49-F238E27FC236}">
                <a16:creationId xmlns:a16="http://schemas.microsoft.com/office/drawing/2014/main" id="{32AF55DB-C6A1-424D-BC71-AED75BC9AE3A}"/>
              </a:ext>
            </a:extLst>
          </p:cNvPr>
          <p:cNvSpPr txBox="1"/>
          <p:nvPr/>
        </p:nvSpPr>
        <p:spPr>
          <a:xfrm>
            <a:off x="872359" y="1923536"/>
            <a:ext cx="10447281" cy="3349700"/>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400" dirty="0"/>
              <a:t>Not every source needs to be addressed as part of your interpretation</a:t>
            </a:r>
          </a:p>
          <a:p>
            <a:pPr marL="800100" lvl="1" indent="-342900">
              <a:lnSpc>
                <a:spcPct val="150000"/>
              </a:lnSpc>
              <a:buFont typeface="Arial" panose="020B0604020202020204" pitchFamily="34" charset="0"/>
              <a:buChar char="•"/>
            </a:pPr>
            <a:r>
              <a:rPr lang="en-US" sz="2400" dirty="0"/>
              <a:t>Often, a source will make a minor claim about a specific topic that you find useful</a:t>
            </a:r>
          </a:p>
          <a:p>
            <a:pPr marL="800100" lvl="1" indent="-342900">
              <a:lnSpc>
                <a:spcPct val="150000"/>
              </a:lnSpc>
              <a:buFont typeface="Arial" panose="020B0604020202020204" pitchFamily="34" charset="0"/>
              <a:buChar char="•"/>
            </a:pPr>
            <a:r>
              <a:rPr lang="en-US" sz="2400" dirty="0"/>
              <a:t>Feel free to use that claim (“Yes, so…”) when relevant – you don’t have to make it part of your larger argument</a:t>
            </a:r>
          </a:p>
          <a:p>
            <a:pPr marL="285750" indent="-285750">
              <a:lnSpc>
                <a:spcPct val="150000"/>
              </a:lnSpc>
              <a:buFont typeface="Arial" panose="020B0604020202020204" pitchFamily="34" charset="0"/>
              <a:buChar char="•"/>
            </a:pPr>
            <a:endParaRPr lang="en-US" sz="2400" i="1" dirty="0"/>
          </a:p>
        </p:txBody>
      </p:sp>
    </p:spTree>
    <p:extLst>
      <p:ext uri="{BB962C8B-B14F-4D97-AF65-F5344CB8AC3E}">
        <p14:creationId xmlns:p14="http://schemas.microsoft.com/office/powerpoint/2010/main" val="2947827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2359" y="199697"/>
            <a:ext cx="10447282" cy="751978"/>
          </a:xfrm>
        </p:spPr>
        <p:txBody>
          <a:bodyPr>
            <a:normAutofit/>
          </a:bodyPr>
          <a:lstStyle/>
          <a:p>
            <a:r>
              <a:rPr lang="en-US" sz="2800" dirty="0"/>
              <a:t>Notre-Dame de Paris</a:t>
            </a:r>
          </a:p>
        </p:txBody>
      </p:sp>
      <p:pic>
        <p:nvPicPr>
          <p:cNvPr id="6" name="Picture 5">
            <a:extLst>
              <a:ext uri="{FF2B5EF4-FFF2-40B4-BE49-F238E27FC236}">
                <a16:creationId xmlns:a16="http://schemas.microsoft.com/office/drawing/2014/main" id="{03E81C98-0CE9-7D40-9823-E72B0DE2F154}"/>
              </a:ext>
            </a:extLst>
          </p:cNvPr>
          <p:cNvPicPr>
            <a:picLocks noChangeAspect="1"/>
          </p:cNvPicPr>
          <p:nvPr/>
        </p:nvPicPr>
        <p:blipFill>
          <a:blip r:embed="rId2"/>
          <a:stretch>
            <a:fillRect/>
          </a:stretch>
        </p:blipFill>
        <p:spPr>
          <a:xfrm>
            <a:off x="294290" y="1545020"/>
            <a:ext cx="5682594" cy="4261945"/>
          </a:xfrm>
          <a:prstGeom prst="rect">
            <a:avLst/>
          </a:prstGeom>
        </p:spPr>
      </p:pic>
      <p:pic>
        <p:nvPicPr>
          <p:cNvPr id="7" name="Picture 6">
            <a:extLst>
              <a:ext uri="{FF2B5EF4-FFF2-40B4-BE49-F238E27FC236}">
                <a16:creationId xmlns:a16="http://schemas.microsoft.com/office/drawing/2014/main" id="{50EBF35B-FE58-7047-80B1-040A1847E6E1}"/>
              </a:ext>
            </a:extLst>
          </p:cNvPr>
          <p:cNvPicPr>
            <a:picLocks noChangeAspect="1"/>
          </p:cNvPicPr>
          <p:nvPr/>
        </p:nvPicPr>
        <p:blipFill>
          <a:blip r:embed="rId3"/>
          <a:stretch>
            <a:fillRect/>
          </a:stretch>
        </p:blipFill>
        <p:spPr>
          <a:xfrm>
            <a:off x="6215118" y="1783080"/>
            <a:ext cx="5682594" cy="3785825"/>
          </a:xfrm>
          <a:prstGeom prst="rect">
            <a:avLst/>
          </a:prstGeom>
        </p:spPr>
      </p:pic>
    </p:spTree>
    <p:extLst>
      <p:ext uri="{BB962C8B-B14F-4D97-AF65-F5344CB8AC3E}">
        <p14:creationId xmlns:p14="http://schemas.microsoft.com/office/powerpoint/2010/main" val="17284973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2097062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2359" y="199697"/>
            <a:ext cx="10447282" cy="751978"/>
          </a:xfrm>
        </p:spPr>
        <p:txBody>
          <a:bodyPr>
            <a:normAutofit/>
          </a:bodyPr>
          <a:lstStyle/>
          <a:p>
            <a:r>
              <a:rPr lang="en-US" sz="2800" dirty="0"/>
              <a:t>Notre-Dame de Paris</a:t>
            </a:r>
          </a:p>
        </p:txBody>
      </p:sp>
      <p:pic>
        <p:nvPicPr>
          <p:cNvPr id="6" name="Picture 5">
            <a:extLst>
              <a:ext uri="{FF2B5EF4-FFF2-40B4-BE49-F238E27FC236}">
                <a16:creationId xmlns:a16="http://schemas.microsoft.com/office/drawing/2014/main" id="{03E81C98-0CE9-7D40-9823-E72B0DE2F154}"/>
              </a:ext>
            </a:extLst>
          </p:cNvPr>
          <p:cNvPicPr>
            <a:picLocks noChangeAspect="1"/>
          </p:cNvPicPr>
          <p:nvPr/>
        </p:nvPicPr>
        <p:blipFill>
          <a:blip r:embed="rId2"/>
          <a:stretch>
            <a:fillRect/>
          </a:stretch>
        </p:blipFill>
        <p:spPr>
          <a:xfrm>
            <a:off x="2264103" y="1137312"/>
            <a:ext cx="7663794" cy="5103390"/>
          </a:xfrm>
          <a:prstGeom prst="rect">
            <a:avLst/>
          </a:prstGeom>
        </p:spPr>
      </p:pic>
    </p:spTree>
    <p:extLst>
      <p:ext uri="{BB962C8B-B14F-4D97-AF65-F5344CB8AC3E}">
        <p14:creationId xmlns:p14="http://schemas.microsoft.com/office/powerpoint/2010/main" val="31826548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2359" y="199697"/>
            <a:ext cx="10447282" cy="751978"/>
          </a:xfrm>
        </p:spPr>
        <p:txBody>
          <a:bodyPr>
            <a:normAutofit/>
          </a:bodyPr>
          <a:lstStyle/>
          <a:p>
            <a:r>
              <a:rPr lang="en-US" sz="2800" dirty="0"/>
              <a:t>Notre-Dame de Paris</a:t>
            </a:r>
          </a:p>
        </p:txBody>
      </p:sp>
      <p:pic>
        <p:nvPicPr>
          <p:cNvPr id="6" name="Picture 5">
            <a:extLst>
              <a:ext uri="{FF2B5EF4-FFF2-40B4-BE49-F238E27FC236}">
                <a16:creationId xmlns:a16="http://schemas.microsoft.com/office/drawing/2014/main" id="{03E81C98-0CE9-7D40-9823-E72B0DE2F154}"/>
              </a:ext>
            </a:extLst>
          </p:cNvPr>
          <p:cNvPicPr>
            <a:picLocks noChangeAspect="1"/>
          </p:cNvPicPr>
          <p:nvPr/>
        </p:nvPicPr>
        <p:blipFill>
          <a:blip r:embed="rId2"/>
          <a:stretch>
            <a:fillRect/>
          </a:stretch>
        </p:blipFill>
        <p:spPr>
          <a:xfrm>
            <a:off x="2693740" y="1137312"/>
            <a:ext cx="6804520" cy="5103390"/>
          </a:xfrm>
          <a:prstGeom prst="rect">
            <a:avLst/>
          </a:prstGeom>
        </p:spPr>
      </p:pic>
      <p:sp>
        <p:nvSpPr>
          <p:cNvPr id="3" name="TextBox 2">
            <a:extLst>
              <a:ext uri="{FF2B5EF4-FFF2-40B4-BE49-F238E27FC236}">
                <a16:creationId xmlns:a16="http://schemas.microsoft.com/office/drawing/2014/main" id="{4D81FEDB-4406-C449-99B7-5DE65EEA7742}"/>
              </a:ext>
            </a:extLst>
          </p:cNvPr>
          <p:cNvSpPr txBox="1"/>
          <p:nvPr/>
        </p:nvSpPr>
        <p:spPr>
          <a:xfrm>
            <a:off x="8236376" y="6288971"/>
            <a:ext cx="1261884" cy="369332"/>
          </a:xfrm>
          <a:prstGeom prst="rect">
            <a:avLst/>
          </a:prstGeom>
          <a:noFill/>
        </p:spPr>
        <p:txBody>
          <a:bodyPr wrap="none" rtlCol="0">
            <a:spAutoFit/>
          </a:bodyPr>
          <a:lstStyle/>
          <a:p>
            <a:r>
              <a:rPr lang="en-US" dirty="0"/>
              <a:t>6/20/2003</a:t>
            </a:r>
          </a:p>
        </p:txBody>
      </p:sp>
    </p:spTree>
    <p:extLst>
      <p:ext uri="{BB962C8B-B14F-4D97-AF65-F5344CB8AC3E}">
        <p14:creationId xmlns:p14="http://schemas.microsoft.com/office/powerpoint/2010/main" val="21117067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2359" y="199697"/>
            <a:ext cx="10447282" cy="751978"/>
          </a:xfrm>
        </p:spPr>
        <p:txBody>
          <a:bodyPr>
            <a:normAutofit/>
          </a:bodyPr>
          <a:lstStyle/>
          <a:p>
            <a:r>
              <a:rPr lang="en-US" sz="2800" dirty="0"/>
              <a:t>Notre-Dame de Paris</a:t>
            </a:r>
          </a:p>
        </p:txBody>
      </p:sp>
      <p:pic>
        <p:nvPicPr>
          <p:cNvPr id="6" name="Picture 5">
            <a:extLst>
              <a:ext uri="{FF2B5EF4-FFF2-40B4-BE49-F238E27FC236}">
                <a16:creationId xmlns:a16="http://schemas.microsoft.com/office/drawing/2014/main" id="{03E81C98-0CE9-7D40-9823-E72B0DE2F154}"/>
              </a:ext>
            </a:extLst>
          </p:cNvPr>
          <p:cNvPicPr>
            <a:picLocks noChangeAspect="1"/>
          </p:cNvPicPr>
          <p:nvPr/>
        </p:nvPicPr>
        <p:blipFill>
          <a:blip r:embed="rId2"/>
          <a:stretch>
            <a:fillRect/>
          </a:stretch>
        </p:blipFill>
        <p:spPr>
          <a:xfrm>
            <a:off x="294290" y="1780870"/>
            <a:ext cx="5682594" cy="3790245"/>
          </a:xfrm>
          <a:prstGeom prst="rect">
            <a:avLst/>
          </a:prstGeom>
        </p:spPr>
      </p:pic>
      <p:pic>
        <p:nvPicPr>
          <p:cNvPr id="7" name="Picture 6">
            <a:extLst>
              <a:ext uri="{FF2B5EF4-FFF2-40B4-BE49-F238E27FC236}">
                <a16:creationId xmlns:a16="http://schemas.microsoft.com/office/drawing/2014/main" id="{50EBF35B-FE58-7047-80B1-040A1847E6E1}"/>
              </a:ext>
            </a:extLst>
          </p:cNvPr>
          <p:cNvPicPr>
            <a:picLocks noChangeAspect="1"/>
          </p:cNvPicPr>
          <p:nvPr/>
        </p:nvPicPr>
        <p:blipFill>
          <a:blip r:embed="rId3"/>
          <a:stretch>
            <a:fillRect/>
          </a:stretch>
        </p:blipFill>
        <p:spPr>
          <a:xfrm>
            <a:off x="6218432" y="1783080"/>
            <a:ext cx="5675966" cy="3785825"/>
          </a:xfrm>
          <a:prstGeom prst="rect">
            <a:avLst/>
          </a:prstGeom>
        </p:spPr>
      </p:pic>
      <p:sp>
        <p:nvSpPr>
          <p:cNvPr id="3" name="TextBox 2">
            <a:extLst>
              <a:ext uri="{FF2B5EF4-FFF2-40B4-BE49-F238E27FC236}">
                <a16:creationId xmlns:a16="http://schemas.microsoft.com/office/drawing/2014/main" id="{13EEBD17-6FA8-8743-AF26-161F7C9F0020}"/>
              </a:ext>
            </a:extLst>
          </p:cNvPr>
          <p:cNvSpPr txBox="1"/>
          <p:nvPr/>
        </p:nvSpPr>
        <p:spPr>
          <a:xfrm>
            <a:off x="4670244" y="1180502"/>
            <a:ext cx="2613279" cy="369332"/>
          </a:xfrm>
          <a:prstGeom prst="rect">
            <a:avLst/>
          </a:prstGeom>
          <a:noFill/>
        </p:spPr>
        <p:txBody>
          <a:bodyPr wrap="none" rtlCol="0">
            <a:spAutoFit/>
          </a:bodyPr>
          <a:lstStyle/>
          <a:p>
            <a:r>
              <a:rPr lang="en-US" dirty="0"/>
              <a:t>“le </a:t>
            </a:r>
            <a:r>
              <a:rPr lang="en-US" dirty="0" err="1"/>
              <a:t>fôret</a:t>
            </a:r>
            <a:r>
              <a:rPr lang="en-US" dirty="0"/>
              <a:t>” (“the forest”)</a:t>
            </a:r>
          </a:p>
        </p:txBody>
      </p:sp>
    </p:spTree>
    <p:extLst>
      <p:ext uri="{BB962C8B-B14F-4D97-AF65-F5344CB8AC3E}">
        <p14:creationId xmlns:p14="http://schemas.microsoft.com/office/powerpoint/2010/main" val="42152034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2359" y="199697"/>
            <a:ext cx="10447282" cy="751978"/>
          </a:xfrm>
        </p:spPr>
        <p:txBody>
          <a:bodyPr>
            <a:normAutofit/>
          </a:bodyPr>
          <a:lstStyle/>
          <a:p>
            <a:r>
              <a:rPr lang="en-US" sz="2800" dirty="0"/>
              <a:t>Notre-Dame de Paris</a:t>
            </a:r>
          </a:p>
        </p:txBody>
      </p:sp>
      <p:pic>
        <p:nvPicPr>
          <p:cNvPr id="6" name="Picture 5">
            <a:extLst>
              <a:ext uri="{FF2B5EF4-FFF2-40B4-BE49-F238E27FC236}">
                <a16:creationId xmlns:a16="http://schemas.microsoft.com/office/drawing/2014/main" id="{03E81C98-0CE9-7D40-9823-E72B0DE2F154}"/>
              </a:ext>
            </a:extLst>
          </p:cNvPr>
          <p:cNvPicPr>
            <a:picLocks noChangeAspect="1"/>
          </p:cNvPicPr>
          <p:nvPr/>
        </p:nvPicPr>
        <p:blipFill>
          <a:blip r:embed="rId2"/>
          <a:stretch>
            <a:fillRect/>
          </a:stretch>
        </p:blipFill>
        <p:spPr>
          <a:xfrm>
            <a:off x="4394039" y="1137312"/>
            <a:ext cx="3403921" cy="5103390"/>
          </a:xfrm>
          <a:prstGeom prst="rect">
            <a:avLst/>
          </a:prstGeom>
        </p:spPr>
      </p:pic>
      <p:sp>
        <p:nvSpPr>
          <p:cNvPr id="5" name="TextBox 4">
            <a:extLst>
              <a:ext uri="{FF2B5EF4-FFF2-40B4-BE49-F238E27FC236}">
                <a16:creationId xmlns:a16="http://schemas.microsoft.com/office/drawing/2014/main" id="{9FADC536-E87A-4140-83BC-0A2914527F8B}"/>
              </a:ext>
            </a:extLst>
          </p:cNvPr>
          <p:cNvSpPr txBox="1"/>
          <p:nvPr/>
        </p:nvSpPr>
        <p:spPr>
          <a:xfrm>
            <a:off x="7797960" y="1137312"/>
            <a:ext cx="2613279" cy="369332"/>
          </a:xfrm>
          <a:prstGeom prst="rect">
            <a:avLst/>
          </a:prstGeom>
          <a:noFill/>
        </p:spPr>
        <p:txBody>
          <a:bodyPr wrap="none" rtlCol="0">
            <a:spAutoFit/>
          </a:bodyPr>
          <a:lstStyle/>
          <a:p>
            <a:r>
              <a:rPr lang="en-US" dirty="0"/>
              <a:t>“le </a:t>
            </a:r>
            <a:r>
              <a:rPr lang="en-US" dirty="0" err="1"/>
              <a:t>fôret</a:t>
            </a:r>
            <a:r>
              <a:rPr lang="en-US" dirty="0"/>
              <a:t>” (“the forest”)</a:t>
            </a:r>
          </a:p>
        </p:txBody>
      </p:sp>
    </p:spTree>
    <p:extLst>
      <p:ext uri="{BB962C8B-B14F-4D97-AF65-F5344CB8AC3E}">
        <p14:creationId xmlns:p14="http://schemas.microsoft.com/office/powerpoint/2010/main" val="34543047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2359" y="199697"/>
            <a:ext cx="10447282" cy="751978"/>
          </a:xfrm>
        </p:spPr>
        <p:txBody>
          <a:bodyPr>
            <a:normAutofit/>
          </a:bodyPr>
          <a:lstStyle/>
          <a:p>
            <a:r>
              <a:rPr lang="en-US" sz="2800" dirty="0"/>
              <a:t>Fire at Canterbury cathedral (1174)</a:t>
            </a:r>
          </a:p>
        </p:txBody>
      </p:sp>
      <p:sp>
        <p:nvSpPr>
          <p:cNvPr id="5" name="TextBox 4">
            <a:extLst>
              <a:ext uri="{FF2B5EF4-FFF2-40B4-BE49-F238E27FC236}">
                <a16:creationId xmlns:a16="http://schemas.microsoft.com/office/drawing/2014/main" id="{9FADC536-E87A-4140-83BC-0A2914527F8B}"/>
              </a:ext>
            </a:extLst>
          </p:cNvPr>
          <p:cNvSpPr txBox="1"/>
          <p:nvPr/>
        </p:nvSpPr>
        <p:spPr>
          <a:xfrm>
            <a:off x="1462925" y="1305341"/>
            <a:ext cx="8647172" cy="4247317"/>
          </a:xfrm>
          <a:prstGeom prst="rect">
            <a:avLst/>
          </a:prstGeom>
          <a:noFill/>
        </p:spPr>
        <p:txBody>
          <a:bodyPr wrap="square" rtlCol="0">
            <a:spAutoFit/>
          </a:bodyPr>
          <a:lstStyle/>
          <a:p>
            <a:pPr lvl="2"/>
            <a:r>
              <a:rPr lang="en-US" dirty="0"/>
              <a:t>“But beams and braces burning, the flames arose to the slopes of the roof; and the sheets of lead yielded to the increasing heat and began to melt. Thus the raging wind, finding a freer entrance, increased the fury of the fire. […] And now that the fire had loosened the beams from the pegs that bound them together, the half-burnt timbers fell into the choir below upon the seats of the monks; the seats, consisting of a great mass of woodwork, caught fire, and thus the mischief grew worse and worse. And it was marvelous, though sad, to behold how that glorious choir itself fed and assisted the fire that was destroying it. For the flames multiplied by this mass of timber, and extending upwards a full fifteen cubits, scorched and burned the walls, and more especially injured the columns of the church. […] In this manner the house of God, hitherto delightful as a paradise of pleasures, was now made a despicable heap of ashes, reduced to a dreary wilderness.” </a:t>
            </a:r>
          </a:p>
          <a:p>
            <a:pPr lvl="2"/>
            <a:r>
              <a:rPr lang="en-US" dirty="0"/>
              <a:t>							- Gervase of Canterbury, </a:t>
            </a:r>
            <a:r>
              <a:rPr lang="en-US" i="1" dirty="0" err="1"/>
              <a:t>Chronica</a:t>
            </a:r>
            <a:endParaRPr lang="en-US" dirty="0"/>
          </a:p>
        </p:txBody>
      </p:sp>
    </p:spTree>
    <p:extLst>
      <p:ext uri="{BB962C8B-B14F-4D97-AF65-F5344CB8AC3E}">
        <p14:creationId xmlns:p14="http://schemas.microsoft.com/office/powerpoint/2010/main" val="33150927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2359" y="199697"/>
            <a:ext cx="10447282" cy="751978"/>
          </a:xfrm>
        </p:spPr>
        <p:txBody>
          <a:bodyPr>
            <a:normAutofit/>
          </a:bodyPr>
          <a:lstStyle/>
          <a:p>
            <a:r>
              <a:rPr lang="en-US" sz="2800" dirty="0"/>
              <a:t>Notre-Dame de Paris</a:t>
            </a:r>
          </a:p>
        </p:txBody>
      </p:sp>
      <p:pic>
        <p:nvPicPr>
          <p:cNvPr id="6" name="Picture 5">
            <a:extLst>
              <a:ext uri="{FF2B5EF4-FFF2-40B4-BE49-F238E27FC236}">
                <a16:creationId xmlns:a16="http://schemas.microsoft.com/office/drawing/2014/main" id="{03E81C98-0CE9-7D40-9823-E72B0DE2F154}"/>
              </a:ext>
            </a:extLst>
          </p:cNvPr>
          <p:cNvPicPr>
            <a:picLocks noChangeAspect="1"/>
          </p:cNvPicPr>
          <p:nvPr/>
        </p:nvPicPr>
        <p:blipFill>
          <a:blip r:embed="rId2"/>
          <a:stretch>
            <a:fillRect/>
          </a:stretch>
        </p:blipFill>
        <p:spPr>
          <a:xfrm>
            <a:off x="294290" y="1785912"/>
            <a:ext cx="5682594" cy="3780160"/>
          </a:xfrm>
          <a:prstGeom prst="rect">
            <a:avLst/>
          </a:prstGeom>
        </p:spPr>
      </p:pic>
      <p:pic>
        <p:nvPicPr>
          <p:cNvPr id="7" name="Picture 6">
            <a:extLst>
              <a:ext uri="{FF2B5EF4-FFF2-40B4-BE49-F238E27FC236}">
                <a16:creationId xmlns:a16="http://schemas.microsoft.com/office/drawing/2014/main" id="{50EBF35B-FE58-7047-80B1-040A1847E6E1}"/>
              </a:ext>
            </a:extLst>
          </p:cNvPr>
          <p:cNvPicPr>
            <a:picLocks noChangeAspect="1"/>
          </p:cNvPicPr>
          <p:nvPr/>
        </p:nvPicPr>
        <p:blipFill>
          <a:blip r:embed="rId3"/>
          <a:stretch>
            <a:fillRect/>
          </a:stretch>
        </p:blipFill>
        <p:spPr>
          <a:xfrm>
            <a:off x="6218432" y="2079627"/>
            <a:ext cx="5675966" cy="3192730"/>
          </a:xfrm>
          <a:prstGeom prst="rect">
            <a:avLst/>
          </a:prstGeom>
        </p:spPr>
      </p:pic>
      <p:sp>
        <p:nvSpPr>
          <p:cNvPr id="3" name="TextBox 2">
            <a:extLst>
              <a:ext uri="{FF2B5EF4-FFF2-40B4-BE49-F238E27FC236}">
                <a16:creationId xmlns:a16="http://schemas.microsoft.com/office/drawing/2014/main" id="{13EEBD17-6FA8-8743-AF26-161F7C9F0020}"/>
              </a:ext>
            </a:extLst>
          </p:cNvPr>
          <p:cNvSpPr txBox="1"/>
          <p:nvPr/>
        </p:nvSpPr>
        <p:spPr>
          <a:xfrm>
            <a:off x="3599477" y="1184127"/>
            <a:ext cx="5237909" cy="369332"/>
          </a:xfrm>
          <a:prstGeom prst="rect">
            <a:avLst/>
          </a:prstGeom>
          <a:noFill/>
        </p:spPr>
        <p:txBody>
          <a:bodyPr wrap="none" rtlCol="0">
            <a:spAutoFit/>
          </a:bodyPr>
          <a:lstStyle/>
          <a:p>
            <a:r>
              <a:rPr lang="en-US" dirty="0"/>
              <a:t>Crown of Thorns and other Treasures and Relics</a:t>
            </a:r>
          </a:p>
        </p:txBody>
      </p:sp>
    </p:spTree>
    <p:extLst>
      <p:ext uri="{BB962C8B-B14F-4D97-AF65-F5344CB8AC3E}">
        <p14:creationId xmlns:p14="http://schemas.microsoft.com/office/powerpoint/2010/main" val="32339250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72359" y="199697"/>
            <a:ext cx="10447282" cy="751978"/>
          </a:xfrm>
        </p:spPr>
        <p:txBody>
          <a:bodyPr>
            <a:normAutofit/>
          </a:bodyPr>
          <a:lstStyle/>
          <a:p>
            <a:r>
              <a:rPr lang="en-US" sz="2800" dirty="0"/>
              <a:t>Notre-Dame de Paris</a:t>
            </a:r>
          </a:p>
        </p:txBody>
      </p:sp>
      <p:pic>
        <p:nvPicPr>
          <p:cNvPr id="6" name="Picture 5">
            <a:extLst>
              <a:ext uri="{FF2B5EF4-FFF2-40B4-BE49-F238E27FC236}">
                <a16:creationId xmlns:a16="http://schemas.microsoft.com/office/drawing/2014/main" id="{03E81C98-0CE9-7D40-9823-E72B0DE2F154}"/>
              </a:ext>
            </a:extLst>
          </p:cNvPr>
          <p:cNvPicPr>
            <a:picLocks noChangeAspect="1"/>
          </p:cNvPicPr>
          <p:nvPr/>
        </p:nvPicPr>
        <p:blipFill>
          <a:blip r:embed="rId2"/>
          <a:stretch>
            <a:fillRect/>
          </a:stretch>
        </p:blipFill>
        <p:spPr>
          <a:xfrm>
            <a:off x="1300054" y="269952"/>
            <a:ext cx="9591892" cy="6388351"/>
          </a:xfrm>
          <a:prstGeom prst="rect">
            <a:avLst/>
          </a:prstGeom>
        </p:spPr>
      </p:pic>
    </p:spTree>
    <p:extLst>
      <p:ext uri="{BB962C8B-B14F-4D97-AF65-F5344CB8AC3E}">
        <p14:creationId xmlns:p14="http://schemas.microsoft.com/office/powerpoint/2010/main" val="149489534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TM04033921[[fn=Damask]]</Template>
  <TotalTime>2984</TotalTime>
  <Words>599</Words>
  <Application>Microsoft Macintosh PowerPoint</Application>
  <PresentationFormat>Widescreen</PresentationFormat>
  <Paragraphs>54</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Bookman Old Style</vt:lpstr>
      <vt:lpstr>Calibri</vt:lpstr>
      <vt:lpstr>Rockwell</vt:lpstr>
      <vt:lpstr>Damask</vt:lpstr>
      <vt:lpstr>Joining the Conversation </vt:lpstr>
      <vt:lpstr>Notre-Dame de Paris</vt:lpstr>
      <vt:lpstr>Notre-Dame de Paris</vt:lpstr>
      <vt:lpstr>Notre-Dame de Paris</vt:lpstr>
      <vt:lpstr>Notre-Dame de Paris</vt:lpstr>
      <vt:lpstr>Notre-Dame de Paris</vt:lpstr>
      <vt:lpstr>Fire at Canterbury cathedral (1174)</vt:lpstr>
      <vt:lpstr>Notre-Dame de Paris</vt:lpstr>
      <vt:lpstr>Notre-Dame de Paris</vt:lpstr>
      <vt:lpstr>PowerPoint Presentation</vt:lpstr>
      <vt:lpstr>Notre-Dame de Paris</vt:lpstr>
      <vt:lpstr>Joining the Conversation </vt:lpstr>
      <vt:lpstr>How to use Sources </vt:lpstr>
      <vt:lpstr>How to use Sources </vt:lpstr>
      <vt:lpstr>How to use Sources </vt:lpstr>
      <vt:lpstr>Approaches to  Secondary Sources </vt:lpstr>
      <vt:lpstr>Approaches to  Secondary Sources </vt:lpstr>
      <vt:lpstr>Approaches to  Secondary Sources </vt:lpstr>
      <vt:lpstr>Approaches to  Secondary Sources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Roman Cities</dc:title>
  <dc:creator>Nathan Daniels</dc:creator>
  <cp:lastModifiedBy>Nathan Daniels</cp:lastModifiedBy>
  <cp:revision>70</cp:revision>
  <dcterms:created xsi:type="dcterms:W3CDTF">2017-02-02T03:45:22Z</dcterms:created>
  <dcterms:modified xsi:type="dcterms:W3CDTF">2019-04-16T12:53:08Z</dcterms:modified>
</cp:coreProperties>
</file>

<file path=docProps/thumbnail.jpeg>
</file>